
<file path=[Content_Types].xml><?xml version="1.0" encoding="utf-8"?>
<Types xmlns="http://schemas.openxmlformats.org/package/2006/content-types">
  <Default Extension="png" ContentType="image/png"/>
  <Default Extension="tiff" ContentType="image/tif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3"/>
  </p:sldMasterIdLst>
  <p:notesMasterIdLst>
    <p:notesMasterId r:id="rId14"/>
  </p:notesMasterIdLst>
  <p:sldIdLst>
    <p:sldId id="256" r:id="rId4"/>
    <p:sldId id="258" r:id="rId5"/>
    <p:sldId id="260" r:id="rId6"/>
    <p:sldId id="308" r:id="rId7"/>
    <p:sldId id="309" r:id="rId8"/>
    <p:sldId id="310" r:id="rId9"/>
    <p:sldId id="311" r:id="rId10"/>
    <p:sldId id="312" r:id="rId11"/>
    <p:sldId id="313" r:id="rId12"/>
    <p:sldId id="282" r:id="rId13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157"/>
    <p:restoredTop sz="93699"/>
  </p:normalViewPr>
  <p:slideViewPr>
    <p:cSldViewPr snapToGrid="0" snapToObjects="1" showGuides="1">
      <p:cViewPr>
        <p:scale>
          <a:sx n="108" d="100"/>
          <a:sy n="108" d="100"/>
        </p:scale>
        <p:origin x="664" y="4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76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grpSp>
        <p:nvGrpSpPr>
          <p:cNvPr id="3075" name="组 8"/>
          <p:cNvGrpSpPr/>
          <p:nvPr userDrawn="1"/>
        </p:nvGrpSpPr>
        <p:grpSpPr>
          <a:xfrm rot="-2963658">
            <a:off x="-4841875" y="-4768850"/>
            <a:ext cx="9526588" cy="8018463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  <p:grpSp>
        <p:nvGrpSpPr>
          <p:cNvPr id="3078" name="组 10"/>
          <p:cNvGrpSpPr/>
          <p:nvPr userDrawn="1"/>
        </p:nvGrpSpPr>
        <p:grpSpPr>
          <a:xfrm rot="-2963658">
            <a:off x="7423150" y="5313363"/>
            <a:ext cx="9526588" cy="8018462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grpSp>
        <p:nvGrpSpPr>
          <p:cNvPr id="12291" name="组 6"/>
          <p:cNvGrpSpPr/>
          <p:nvPr userDrawn="1"/>
        </p:nvGrpSpPr>
        <p:grpSpPr>
          <a:xfrm>
            <a:off x="1955800" y="-1803400"/>
            <a:ext cx="7870825" cy="6691313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grpSp>
        <p:nvGrpSpPr>
          <p:cNvPr id="13315" name="组 5"/>
          <p:cNvGrpSpPr/>
          <p:nvPr userDrawn="1"/>
        </p:nvGrpSpPr>
        <p:grpSpPr>
          <a:xfrm rot="-4500000" flipH="1">
            <a:off x="1414463" y="-1087437"/>
            <a:ext cx="12969875" cy="15178087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300" y="-247650"/>
            <a:ext cx="9526588" cy="8780463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endParaRPr kumimoji="1" lang="zh-CN" altLang="en-US" strike="noStrike" noProof="1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675" y="-479425"/>
            <a:ext cx="9526588" cy="8780463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endParaRPr kumimoji="1" lang="zh-CN" altLang="en-US" strike="noStrike" noProof="1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grpSp>
        <p:nvGrpSpPr>
          <p:cNvPr id="15363" name="组 3"/>
          <p:cNvGrpSpPr/>
          <p:nvPr userDrawn="1"/>
        </p:nvGrpSpPr>
        <p:grpSpPr>
          <a:xfrm rot="-352927">
            <a:off x="-1762125" y="-334962"/>
            <a:ext cx="19188113" cy="9077325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grpSp>
        <p:nvGrpSpPr>
          <p:cNvPr id="16387" name="组 8"/>
          <p:cNvGrpSpPr/>
          <p:nvPr userDrawn="1"/>
        </p:nvGrpSpPr>
        <p:grpSpPr>
          <a:xfrm rot="-4500000" flipH="1">
            <a:off x="-1995487" y="-2647950"/>
            <a:ext cx="12969875" cy="15178088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688"/>
            <a:ext cx="12192000" cy="567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kumimoji="1" lang="zh-CN" altLang="en-US" strike="noStrike" noProof="1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688"/>
            <a:ext cx="12192000" cy="567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kumimoji="1" lang="zh-CN" altLang="en-US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688"/>
            <a:ext cx="12192000" cy="567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kumimoji="1" lang="zh-CN" altLang="en-US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grpSp>
        <p:nvGrpSpPr>
          <p:cNvPr id="21507" name="组 3"/>
          <p:cNvGrpSpPr/>
          <p:nvPr userDrawn="1"/>
        </p:nvGrpSpPr>
        <p:grpSpPr>
          <a:xfrm rot="-352927">
            <a:off x="-1762125" y="-334962"/>
            <a:ext cx="19188113" cy="9077325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zh-CN" altLang="en-US" strike="noStrike" noProof="1" smtClean="0"/>
              <a:t>标题</a:t>
            </a:r>
            <a:endParaRPr kumimoji="1" lang="zh-CN" altLang="en-US" strike="noStrike" noProof="1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dirty="0" smtClean="0"/>
              <a:t>CONTENTS</a:t>
            </a:r>
            <a:endParaRPr kumimoji="1" lang="zh-CN" altLang="en-US" strike="noStrike" noProof="1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grpSp>
        <p:nvGrpSpPr>
          <p:cNvPr id="6" name="组 5"/>
          <p:cNvGrpSpPr/>
          <p:nvPr userDrawn="1"/>
        </p:nvGrpSpPr>
        <p:grpSpPr>
          <a:xfrm>
            <a:off x="-2024819" y="-1006438"/>
            <a:ext cx="8744933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300" y="-247650"/>
            <a:ext cx="9526588" cy="8780463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endParaRPr kumimoji="1" lang="zh-CN" altLang="en-US" strike="noStrike" noProof="1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675" y="-479425"/>
            <a:ext cx="9526588" cy="8780463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endParaRPr kumimoji="1" lang="zh-CN" altLang="en-US" strike="noStrike" noProof="1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688"/>
            <a:ext cx="12192000" cy="567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kumimoji="1" lang="zh-CN" altLang="en-US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1325" y="760413"/>
            <a:ext cx="661988" cy="37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3338" y="760413"/>
            <a:ext cx="1401763" cy="3452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2900" y="760413"/>
            <a:ext cx="7073900" cy="4238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+mn-ea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1325" y="182563"/>
            <a:ext cx="776288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3"/>
          <p:cNvSpPr/>
          <p:nvPr userDrawn="1"/>
        </p:nvSpPr>
        <p:spPr>
          <a:xfrm>
            <a:off x="441325" y="760413"/>
            <a:ext cx="15684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defTabSz="609600"/>
            <a:r>
              <a:rPr lang="zh-CN" altLang="en-US" dirty="0">
                <a:solidFill>
                  <a:srgbClr val="404040"/>
                </a:solidFill>
                <a:latin typeface="Segoe UI Light" panose="020B0502040204020203"/>
                <a:ea typeface="微软雅黑" panose="020B0503020204020204" charset="-122"/>
              </a:rPr>
              <a:t>背景图片素材</a:t>
            </a:r>
            <a:endParaRPr lang="zh-CN" altLang="en-US" dirty="0">
              <a:solidFill>
                <a:srgbClr val="404040"/>
              </a:solidFill>
              <a:latin typeface="Segoe UI Light" panose="020B0502040204020203"/>
              <a:ea typeface="微软雅黑" panose="020B0503020204020204" charset="-122"/>
            </a:endParaRPr>
          </a:p>
        </p:txBody>
      </p:sp>
      <p:sp>
        <p:nvSpPr>
          <p:cNvPr id="25603" name="矩形 4"/>
          <p:cNvSpPr/>
          <p:nvPr userDrawn="1"/>
        </p:nvSpPr>
        <p:spPr>
          <a:xfrm>
            <a:off x="441325" y="182563"/>
            <a:ext cx="776288" cy="2460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defTabSz="609600"/>
            <a:r>
              <a:rPr lang="en-US" altLang="zh-CN" sz="1000" dirty="0">
                <a:solidFill>
                  <a:srgbClr val="404040"/>
                </a:solidFill>
                <a:latin typeface="Segoe UI Light" panose="020B0502040204020203"/>
                <a:ea typeface="微软雅黑" panose="020B0503020204020204" charset="-122"/>
              </a:rPr>
              <a:t>OfficePLUS</a:t>
            </a:r>
            <a:endParaRPr lang="zh-CN" altLang="en-US" sz="1000" dirty="0">
              <a:solidFill>
                <a:srgbClr val="404040"/>
              </a:solidFill>
              <a:latin typeface="Segoe UI Light" panose="020B0502040204020203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8175" y="4459288"/>
            <a:ext cx="3295650" cy="296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pic>
        <p:nvPicPr>
          <p:cNvPr id="26627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0" y="3227388"/>
            <a:ext cx="3048000" cy="403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zh-CN" altLang="en-US" strike="noStrike" noProof="1" smtClean="0"/>
              <a:t>标题</a:t>
            </a:r>
            <a:endParaRPr kumimoji="1" lang="zh-CN" altLang="en-US" strike="noStrike" noProof="1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dirty="0" smtClean="0"/>
              <a:t>CONTENTS</a:t>
            </a:r>
            <a:endParaRPr kumimoji="1" lang="zh-CN" altLang="en-US" strike="noStrike" noProof="1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grpSp>
        <p:nvGrpSpPr>
          <p:cNvPr id="6" name="组 5"/>
          <p:cNvGrpSpPr/>
          <p:nvPr userDrawn="1"/>
        </p:nvGrpSpPr>
        <p:grpSpPr>
          <a:xfrm>
            <a:off x="-2024819" y="-1006438"/>
            <a:ext cx="8744933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zh-CN" altLang="en-US" strike="noStrike" noProof="1" smtClean="0"/>
              <a:t>标题</a:t>
            </a:r>
            <a:endParaRPr kumimoji="1" lang="zh-CN" altLang="en-US" strike="noStrike" noProof="1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dirty="0" smtClean="0"/>
              <a:t>CONTENTS</a:t>
            </a:r>
            <a:endParaRPr kumimoji="1" lang="zh-CN" altLang="en-US" strike="noStrike" noProof="1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grpSp>
        <p:nvGrpSpPr>
          <p:cNvPr id="6" name="组 5"/>
          <p:cNvGrpSpPr/>
          <p:nvPr userDrawn="1"/>
        </p:nvGrpSpPr>
        <p:grpSpPr>
          <a:xfrm>
            <a:off x="-2024819" y="-1006438"/>
            <a:ext cx="8744933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zh-CN" altLang="en-US" strike="noStrike" noProof="1" smtClean="0"/>
              <a:t>标题</a:t>
            </a:r>
            <a:endParaRPr kumimoji="1" lang="zh-CN" altLang="en-US" strike="noStrike" noProof="1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dirty="0" smtClean="0"/>
              <a:t>CONTENTS</a:t>
            </a:r>
            <a:endParaRPr kumimoji="1" lang="zh-CN" altLang="en-US" strike="noStrike" noProof="1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  <p:grpSp>
        <p:nvGrpSpPr>
          <p:cNvPr id="6" name="组 5"/>
          <p:cNvGrpSpPr/>
          <p:nvPr userDrawn="1"/>
        </p:nvGrpSpPr>
        <p:grpSpPr>
          <a:xfrm>
            <a:off x="-2024819" y="-1006438"/>
            <a:ext cx="8744933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grpSp>
        <p:nvGrpSpPr>
          <p:cNvPr id="8195" name="组 6"/>
          <p:cNvGrpSpPr/>
          <p:nvPr userDrawn="1"/>
        </p:nvGrpSpPr>
        <p:grpSpPr>
          <a:xfrm>
            <a:off x="1955800" y="-1803400"/>
            <a:ext cx="7870825" cy="6691313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grpSp>
        <p:nvGrpSpPr>
          <p:cNvPr id="9219" name="组 6"/>
          <p:cNvGrpSpPr/>
          <p:nvPr userDrawn="1"/>
        </p:nvGrpSpPr>
        <p:grpSpPr>
          <a:xfrm>
            <a:off x="1955800" y="-1803400"/>
            <a:ext cx="7870825" cy="6691313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grpSp>
        <p:nvGrpSpPr>
          <p:cNvPr id="10243" name="组 6"/>
          <p:cNvGrpSpPr/>
          <p:nvPr userDrawn="1"/>
        </p:nvGrpSpPr>
        <p:grpSpPr>
          <a:xfrm>
            <a:off x="1955800" y="-1803400"/>
            <a:ext cx="7870825" cy="6691313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trike="noStrike" noProof="1"/>
          </a:p>
        </p:txBody>
      </p:sp>
      <p:grpSp>
        <p:nvGrpSpPr>
          <p:cNvPr id="11267" name="组 6"/>
          <p:cNvGrpSpPr/>
          <p:nvPr userDrawn="1"/>
        </p:nvGrpSpPr>
        <p:grpSpPr>
          <a:xfrm>
            <a:off x="1955800" y="-1803400"/>
            <a:ext cx="7870825" cy="6691313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trike="noStrike" noProof="1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 fontAlgn="auto"/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39850" y="1099820"/>
            <a:ext cx="9512300" cy="1041400"/>
          </a:xfrm>
          <a:noFill/>
          <a:ln>
            <a:noFill/>
          </a:ln>
        </p:spPr>
        <p:txBody>
          <a:bodyPr anchor="t"/>
          <a:p>
            <a:pPr algn="ctr" defTabSz="914400"/>
            <a:r>
              <a:rPr lang="zh-CN" altLang="en-US" sz="36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Nucleation and control in the solidification process of Al</a:t>
            </a:r>
            <a:r>
              <a:rPr lang="en-US" altLang="zh-CN" sz="36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-</a:t>
            </a:r>
            <a:r>
              <a:rPr lang="zh-CN" altLang="en-US" sz="36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Bi monotectic alloy</a:t>
            </a:r>
            <a:endParaRPr lang="zh-CN" altLang="en-US" sz="36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557145" y="4637405"/>
            <a:ext cx="8083550" cy="1461770"/>
          </a:xfrm>
          <a:noFill/>
          <a:ln>
            <a:noFill/>
          </a:ln>
        </p:spPr>
        <p:txBody>
          <a:bodyPr anchor="t"/>
          <a:p>
            <a:pPr marL="0" indent="0" defTabSz="914400">
              <a:buFont typeface="Arial" panose="020B0604020202020204" pitchFamily="34" charset="0"/>
              <a:buNone/>
            </a:pPr>
            <a:r>
              <a:rPr lang="en-US" altLang="zh-CN" sz="24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Name:Zhang Youkang</a:t>
            </a:r>
            <a:endParaRPr lang="en-US" altLang="zh-CN" sz="24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  <a:p>
            <a:pPr marL="0" indent="0" defTabSz="914400">
              <a:buFont typeface="Arial" panose="020B0604020202020204" pitchFamily="34" charset="0"/>
              <a:buNone/>
            </a:pPr>
            <a:r>
              <a:rPr lang="en-US" altLang="zh-CN" sz="24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Major:Material forming and control engineering</a:t>
            </a:r>
            <a:endParaRPr lang="en-US" altLang="zh-CN" sz="24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  <a:p>
            <a:pPr marL="0" indent="0" defTabSz="914400">
              <a:buFont typeface="Arial" panose="020B0604020202020204" pitchFamily="34" charset="0"/>
              <a:buNone/>
            </a:pPr>
            <a:r>
              <a:rPr lang="en-US" altLang="zh-CN" sz="24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Graduate University:Qilu University of Technology</a:t>
            </a:r>
            <a:endParaRPr lang="en-US" altLang="zh-CN" sz="24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2" grpId="2" build="p"/>
      <p:bldP spid="2" grpId="3" build="p"/>
      <p:bldP spid="2" grpId="4" build="p"/>
      <p:bldP spid="2" grpId="5" build="p"/>
      <p:bldP spid="2" grpId="6" build="p"/>
      <p:bldP spid="2" grpId="7" build="p"/>
      <p:bldP spid="2" grpId="8" build="p"/>
      <p:bldP spid="2" grpId="9" build="p"/>
      <p:bldP spid="2" grpId="10" build="p"/>
      <p:bldP spid="2" grpId="11" build="p"/>
      <p:bldP spid="2" grpId="12" build="p"/>
      <p:bldP spid="2" grpId="13" build="p"/>
      <p:bldP spid="2" grpId="14" build="p"/>
      <p:bldP spid="2" grpId="15" build="p"/>
      <p:bldP spid="4" grpId="0" build="p"/>
      <p:bldP spid="4" grpId="1" build="p"/>
      <p:bldP spid="4" grpId="2" build="p"/>
      <p:bldP spid="4" grpId="3" build="p"/>
      <p:bldP spid="4" grpId="4" build="p"/>
      <p:bldP spid="4" grpId="5" build="p"/>
      <p:bldP spid="4" grpId="6" build="p"/>
      <p:bldP spid="4" grpId="7" build="p"/>
      <p:bldP spid="4" grpId="8" build="p"/>
      <p:bldP spid="4" grpId="9" build="p"/>
      <p:bldP spid="4" grpId="10" build="p"/>
      <p:bldP spid="4" grpId="11" build="p"/>
      <p:bldP spid="4" grpId="12" build="p"/>
      <p:bldP spid="4" grpId="13" build="p"/>
      <p:bldP spid="4" grpId="14" build="p"/>
      <p:bldP spid="4" grpId="15" build="p"/>
      <p:bldP spid="4" grpId="16" build="p"/>
      <p:bldP spid="4" grpId="17" build="p"/>
      <p:bldP spid="4" grpId="18" build="p"/>
      <p:bldP spid="4" grpId="19" build="p"/>
      <p:bldP spid="4" grpId="20" build="p"/>
      <p:bldP spid="4" grpId="21" build="p"/>
      <p:bldP spid="4" grpId="22" build="p"/>
      <p:bldP spid="4" grpId="23" build="p"/>
      <p:bldP spid="2" grpId="16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99610" y="2908300"/>
            <a:ext cx="2736215" cy="1041400"/>
          </a:xfrm>
          <a:noFill/>
          <a:ln>
            <a:noFill/>
          </a:ln>
        </p:spPr>
        <p:txBody>
          <a:bodyPr anchor="t"/>
          <a:p>
            <a:pPr defTabSz="914400"/>
            <a:r>
              <a:rPr lang="en-US" altLang="zh-CN" sz="46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Thanks</a:t>
            </a:r>
            <a:r>
              <a:rPr lang="zh-CN" altLang="en-US" sz="46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！</a:t>
            </a:r>
            <a:endParaRPr lang="zh-CN" altLang="en-US" sz="46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452563" y="2430463"/>
            <a:ext cx="2774950" cy="590550"/>
          </a:xfrm>
          <a:noFill/>
          <a:ln>
            <a:noFill/>
          </a:ln>
        </p:spPr>
        <p:txBody>
          <a:bodyPr anchor="t"/>
          <a:p>
            <a:pPr defTabSz="914400"/>
            <a:r>
              <a:rPr lang="en-US" altLang="zh-CN" sz="36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CONTENTS</a:t>
            </a:r>
            <a:endParaRPr lang="en-US" altLang="zh-CN" sz="36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969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6523673" y="2048510"/>
            <a:ext cx="933450" cy="635000"/>
          </a:xfrm>
          <a:noFill/>
          <a:ln>
            <a:noFill/>
          </a:ln>
        </p:spPr>
        <p:txBody>
          <a:bodyPr anchor="ctr"/>
          <a:p>
            <a:pPr defTabSz="914400"/>
            <a:r>
              <a:rPr lang="en-US" altLang="zh-CN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01</a:t>
            </a:r>
            <a:endParaRPr lang="en-US" altLang="zh-CN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9700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7457440" y="2048510"/>
            <a:ext cx="4921885" cy="635000"/>
          </a:xfrm>
          <a:noFill/>
          <a:ln>
            <a:noFill/>
          </a:ln>
        </p:spPr>
        <p:txBody>
          <a:bodyPr anchor="ctr"/>
          <a:p>
            <a:pPr defTabSz="914400"/>
            <a:r>
              <a:rPr lang="en-US" altLang="zh-CN" sz="32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Introduction of the monotectic alloy</a:t>
            </a:r>
            <a:endParaRPr lang="en-US" altLang="zh-CN" sz="32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9701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6523673" y="3021330"/>
            <a:ext cx="933450" cy="635000"/>
          </a:xfrm>
          <a:noFill/>
          <a:ln>
            <a:noFill/>
          </a:ln>
        </p:spPr>
        <p:txBody>
          <a:bodyPr anchor="ctr"/>
          <a:p>
            <a:pPr defTabSz="914400"/>
            <a:r>
              <a:rPr lang="en-US" altLang="zh-CN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02</a:t>
            </a:r>
            <a:endParaRPr lang="en-US" altLang="zh-CN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9702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7457440" y="3156585"/>
            <a:ext cx="3786505" cy="544830"/>
          </a:xfrm>
          <a:noFill/>
          <a:ln>
            <a:noFill/>
          </a:ln>
        </p:spPr>
        <p:txBody>
          <a:bodyPr anchor="ctr"/>
          <a:p>
            <a:pPr defTabSz="914400"/>
            <a:r>
              <a:rPr lang="en-US" altLang="zh-CN" sz="32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Experiment Content</a:t>
            </a:r>
            <a:r>
              <a:rPr lang="en-US" altLang="zh-CN" sz="2400" kern="1200" dirty="0">
                <a:solidFill>
                  <a:srgbClr val="1E83B3"/>
                </a:solidFill>
                <a:latin typeface="+mn-lt"/>
                <a:ea typeface="+mn-ea"/>
                <a:cs typeface="+mn-cs"/>
              </a:rPr>
              <a:t>	</a:t>
            </a:r>
            <a:endParaRPr lang="en-US" altLang="zh-CN" sz="2400" kern="1200" dirty="0">
              <a:solidFill>
                <a:srgbClr val="1E83B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705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6523673" y="3930650"/>
            <a:ext cx="933450" cy="633413"/>
          </a:xfrm>
          <a:noFill/>
          <a:ln>
            <a:noFill/>
          </a:ln>
        </p:spPr>
        <p:txBody>
          <a:bodyPr anchor="ctr"/>
          <a:p>
            <a:pPr defTabSz="914400"/>
            <a:r>
              <a:rPr lang="en-US" altLang="zh-CN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03</a:t>
            </a:r>
            <a:endParaRPr lang="en-US" altLang="zh-CN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9706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7457440" y="3930650"/>
            <a:ext cx="4346575" cy="633730"/>
          </a:xfrm>
          <a:noFill/>
          <a:ln>
            <a:noFill/>
          </a:ln>
        </p:spPr>
        <p:txBody>
          <a:bodyPr anchor="ctr"/>
          <a:p>
            <a:pPr defTabSz="914400"/>
            <a:endParaRPr lang="zh-CN" altLang="en-US" sz="2400" kern="1200" dirty="0">
              <a:solidFill>
                <a:srgbClr val="1E83B3"/>
              </a:solidFill>
              <a:latin typeface="+mn-lt"/>
              <a:ea typeface="+mn-ea"/>
              <a:cs typeface="+mn-cs"/>
            </a:endParaRPr>
          </a:p>
          <a:p>
            <a:pPr defTabSz="914400"/>
            <a:r>
              <a:rPr lang="en-US" altLang="zh-CN" sz="32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A</a:t>
            </a:r>
            <a:r>
              <a:rPr lang="zh-CN" altLang="en-US" sz="32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nalysis </a:t>
            </a:r>
            <a:r>
              <a:rPr lang="en-US" altLang="zh-CN" sz="32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and Conclusion</a:t>
            </a:r>
            <a:endParaRPr lang="en-US" altLang="zh-CN" sz="32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  <a:p>
            <a:pPr defTabSz="914400"/>
            <a:endParaRPr lang="zh-CN" altLang="en-US" sz="2400" kern="1200" dirty="0">
              <a:solidFill>
                <a:srgbClr val="1E83B3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5770" y="1558925"/>
            <a:ext cx="5793105" cy="5249545"/>
          </a:xfrm>
          <a:prstGeom prst="rect">
            <a:avLst/>
          </a:prstGeom>
        </p:spPr>
      </p:pic>
      <p:sp>
        <p:nvSpPr>
          <p:cNvPr id="13" name="文本占位符 3"/>
          <p:cNvSpPr>
            <a:spLocks noGrp="1"/>
          </p:cNvSpPr>
          <p:nvPr/>
        </p:nvSpPr>
        <p:spPr>
          <a:xfrm>
            <a:off x="25083" y="288925"/>
            <a:ext cx="933450" cy="635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01</a:t>
            </a:r>
            <a:endParaRPr lang="en-US" altLang="zh-CN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16" name="文本占位符 4"/>
          <p:cNvSpPr>
            <a:spLocks noGrp="1"/>
          </p:cNvSpPr>
          <p:nvPr/>
        </p:nvSpPr>
        <p:spPr>
          <a:xfrm>
            <a:off x="958850" y="188595"/>
            <a:ext cx="5680075" cy="8356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/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  <a:sym typeface="+mn-ea"/>
              </a:rPr>
              <a:t>Introduction of the monotectic alloy</a:t>
            </a:r>
            <a:endParaRPr lang="en-US" altLang="zh-CN" sz="32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0" y="1338580"/>
            <a:ext cx="7265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>
                <a:latin typeface="Times New Roman" panose="02020603050405020304" charset="0"/>
              </a:rPr>
              <a:t>Characterized by a liquid miscibility gap</a:t>
            </a:r>
            <a:endParaRPr lang="zh-CN" altLang="en-US" sz="3200">
              <a:latin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58850" y="2336800"/>
            <a:ext cx="950404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</a:rPr>
              <a:t>Al-Pb monotetic </a:t>
            </a:r>
            <a:r>
              <a:rPr lang="zh-CN" altLang="en-US" sz="3200">
                <a:latin typeface="Times New Roman" panose="02020603050405020304" charset="0"/>
              </a:rPr>
              <a:t>alloy is an engine bearing material</a:t>
            </a:r>
            <a:endParaRPr lang="zh-CN" altLang="en-US" sz="3200">
              <a:latin typeface="Times New Roman" panose="02020603050405020304" charset="0"/>
            </a:endParaRPr>
          </a:p>
          <a:p>
            <a:pPr algn="l"/>
            <a:r>
              <a:rPr lang="zh-CN" altLang="en-US" sz="3200">
                <a:latin typeface="Times New Roman" panose="02020603050405020304" charset="0"/>
              </a:rPr>
              <a:t>     Zn-bi alloys have excellent electrochemical properties</a:t>
            </a:r>
            <a:endParaRPr lang="zh-CN" altLang="en-US" sz="3200">
              <a:latin typeface="Times New Roman" panose="02020603050405020304" charset="0"/>
            </a:endParaRPr>
          </a:p>
          <a:p>
            <a:pPr algn="l"/>
            <a:endParaRPr lang="zh-CN" altLang="en-US" sz="3200">
              <a:latin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58850" y="3645535"/>
            <a:ext cx="101098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</a:rPr>
              <a:t>I</a:t>
            </a:r>
            <a:r>
              <a:rPr lang="zh-CN" altLang="en-US" sz="3200">
                <a:latin typeface="Times New Roman" panose="02020603050405020304" charset="0"/>
              </a:rPr>
              <a:t>t is difficult to </a:t>
            </a:r>
            <a:r>
              <a:rPr lang="en-US" altLang="zh-CN" sz="3200">
                <a:latin typeface="Times New Roman" panose="02020603050405020304" charset="0"/>
              </a:rPr>
              <a:t>p</a:t>
            </a:r>
            <a:r>
              <a:rPr lang="zh-CN" altLang="en-US" sz="3200">
                <a:latin typeface="Times New Roman" panose="02020603050405020304" charset="0"/>
              </a:rPr>
              <a:t>repare </a:t>
            </a:r>
            <a:r>
              <a:rPr lang="en-US" altLang="zh-CN" sz="3200">
                <a:latin typeface="Times New Roman" panose="02020603050405020304" charset="0"/>
              </a:rPr>
              <a:t>h</a:t>
            </a:r>
            <a:r>
              <a:rPr lang="zh-CN" altLang="en-US" sz="3200">
                <a:latin typeface="Times New Roman" panose="02020603050405020304" charset="0"/>
              </a:rPr>
              <a:t>omogeneous alloy </a:t>
            </a:r>
            <a:r>
              <a:rPr lang="en-US" altLang="zh-CN" sz="3200">
                <a:latin typeface="Times New Roman" panose="02020603050405020304" charset="0"/>
              </a:rPr>
              <a:t>due to the existence of liquid phase separation</a:t>
            </a:r>
            <a:endParaRPr lang="en-US" altLang="zh-CN" sz="3200">
              <a:latin typeface="Times New Roman" panose="0202060305040502030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占位符 3"/>
          <p:cNvSpPr>
            <a:spLocks noGrp="1"/>
          </p:cNvSpPr>
          <p:nvPr/>
        </p:nvSpPr>
        <p:spPr>
          <a:xfrm>
            <a:off x="25083" y="288925"/>
            <a:ext cx="933450" cy="635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02</a:t>
            </a:r>
            <a:endParaRPr lang="en-US" altLang="zh-CN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16" name="文本占位符 4"/>
          <p:cNvSpPr>
            <a:spLocks noGrp="1"/>
          </p:cNvSpPr>
          <p:nvPr/>
        </p:nvSpPr>
        <p:spPr>
          <a:xfrm>
            <a:off x="811530" y="188595"/>
            <a:ext cx="5680075" cy="8356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  <a:sym typeface="+mn-ea"/>
              </a:rPr>
              <a:t>Experiment Content</a:t>
            </a:r>
            <a:endParaRPr lang="en-US" altLang="zh-CN" sz="32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0225" y="1024255"/>
            <a:ext cx="75819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</a:rPr>
              <a:t>Experiment object</a:t>
            </a:r>
            <a:r>
              <a:rPr lang="zh-CN" altLang="en-US" sz="3200">
                <a:latin typeface="Times New Roman" panose="02020603050405020304" charset="0"/>
              </a:rPr>
              <a:t>：</a:t>
            </a:r>
            <a:r>
              <a:rPr lang="en-US" altLang="zh-CN" sz="3200">
                <a:latin typeface="Times New Roman" panose="02020603050405020304" charset="0"/>
              </a:rPr>
              <a:t>Al-Bi montectic alloy</a:t>
            </a:r>
            <a:endParaRPr lang="en-US" altLang="zh-CN" sz="3200">
              <a:latin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0225" y="1607820"/>
            <a:ext cx="11667490" cy="6062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charset="0"/>
              </a:rPr>
              <a:t>Process</a:t>
            </a:r>
            <a:r>
              <a:rPr lang="zh-CN" altLang="en-US" sz="3200">
                <a:latin typeface="Times New Roman" panose="02020603050405020304" charset="0"/>
              </a:rPr>
              <a:t>：</a:t>
            </a:r>
            <a:r>
              <a:rPr sz="3200">
                <a:latin typeface="Times New Roman" panose="02020603050405020304" charset="0"/>
              </a:rPr>
              <a:t>Choose three different </a:t>
            </a:r>
            <a:r>
              <a:rPr lang="en-US" sz="3200">
                <a:latin typeface="Times New Roman" panose="02020603050405020304" charset="0"/>
              </a:rPr>
              <a:t>compositions Al-Bi                         </a:t>
            </a:r>
            <a:endParaRPr lang="en-US" sz="3200">
              <a:latin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en-US" sz="3200">
                <a:latin typeface="Times New Roman" panose="02020603050405020304" charset="0"/>
              </a:rPr>
              <a:t>                     alloy</a:t>
            </a:r>
            <a:endParaRPr lang="en-US" sz="3200">
              <a:latin typeface="Times New Roman" panose="02020603050405020304" charset="0"/>
            </a:endParaRPr>
          </a:p>
          <a:p>
            <a:r>
              <a:rPr lang="en-US" altLang="zh-CN" sz="3200">
                <a:latin typeface="Times New Roman" panose="02020603050405020304" charset="0"/>
              </a:rPr>
              <a:t>                     Add d</a:t>
            </a:r>
            <a:r>
              <a:rPr lang="zh-CN" altLang="en-US" sz="3200">
                <a:latin typeface="Times New Roman" panose="02020603050405020304" charset="0"/>
              </a:rPr>
              <a:t>ifferent ratios of </a:t>
            </a:r>
            <a:r>
              <a:rPr lang="en-US" altLang="zh-CN" sz="3200">
                <a:latin typeface="Times New Roman" panose="02020603050405020304" charset="0"/>
              </a:rPr>
              <a:t>A</a:t>
            </a:r>
            <a:r>
              <a:rPr lang="zh-CN" altLang="en-US" sz="3200">
                <a:latin typeface="Times New Roman" panose="02020603050405020304" charset="0"/>
              </a:rPr>
              <a:t>l-5</a:t>
            </a:r>
            <a:r>
              <a:rPr lang="en-US" altLang="zh-CN" sz="3200">
                <a:latin typeface="Times New Roman" panose="02020603050405020304" charset="0"/>
              </a:rPr>
              <a:t>T</a:t>
            </a:r>
            <a:r>
              <a:rPr lang="zh-CN" altLang="en-US" sz="3200">
                <a:latin typeface="Times New Roman" panose="02020603050405020304" charset="0"/>
              </a:rPr>
              <a:t>i-1</a:t>
            </a:r>
            <a:r>
              <a:rPr lang="en-US" altLang="zh-CN" sz="3200">
                <a:latin typeface="Times New Roman" panose="02020603050405020304" charset="0"/>
              </a:rPr>
              <a:t>B</a:t>
            </a:r>
            <a:r>
              <a:rPr lang="zh-CN" altLang="en-US" sz="3200">
                <a:latin typeface="Times New Roman" panose="02020603050405020304" charset="0"/>
              </a:rPr>
              <a:t> grain </a:t>
            </a:r>
            <a:r>
              <a:rPr lang="zh-CN" altLang="en-US" sz="3200">
                <a:latin typeface="Times New Roman" panose="02020603050405020304" charset="0"/>
                <a:sym typeface="+mn-ea"/>
              </a:rPr>
              <a:t>refiners </a:t>
            </a:r>
            <a:r>
              <a:rPr lang="zh-CN" altLang="en-US" sz="3200">
                <a:latin typeface="Times New Roman" panose="02020603050405020304" charset="0"/>
              </a:rPr>
              <a:t>    </a:t>
            </a:r>
            <a:endParaRPr lang="zh-CN" altLang="en-US" sz="3200">
              <a:latin typeface="Times New Roman" panose="02020603050405020304" charset="0"/>
            </a:endParaRPr>
          </a:p>
          <a:p>
            <a:r>
              <a:rPr lang="zh-CN" altLang="en-US" sz="3200">
                <a:latin typeface="Times New Roman" panose="02020603050405020304" charset="0"/>
              </a:rPr>
              <a:t>                     </a:t>
            </a:r>
            <a:r>
              <a:rPr lang="en-US" altLang="zh-CN" sz="3200">
                <a:latin typeface="Times New Roman" panose="02020603050405020304" charset="0"/>
              </a:rPr>
              <a:t>0%</a:t>
            </a:r>
            <a:r>
              <a:rPr lang="zh-CN" altLang="en-US" sz="3200">
                <a:latin typeface="Times New Roman" panose="02020603050405020304" charset="0"/>
              </a:rPr>
              <a:t>、</a:t>
            </a:r>
            <a:r>
              <a:rPr lang="en-US" altLang="zh-CN" sz="3200">
                <a:latin typeface="Times New Roman" panose="02020603050405020304" charset="0"/>
              </a:rPr>
              <a:t>0.1%</a:t>
            </a:r>
            <a:r>
              <a:rPr lang="zh-CN" altLang="zh-CN" sz="3200">
                <a:latin typeface="Times New Roman" panose="02020603050405020304" charset="0"/>
              </a:rPr>
              <a:t>、</a:t>
            </a:r>
            <a:r>
              <a:rPr lang="en-US" altLang="zh-CN" sz="3200">
                <a:latin typeface="Times New Roman" panose="02020603050405020304" charset="0"/>
              </a:rPr>
              <a:t>0.2%</a:t>
            </a:r>
            <a:r>
              <a:rPr lang="zh-CN" altLang="en-US" sz="3200">
                <a:latin typeface="Times New Roman" panose="02020603050405020304" charset="0"/>
              </a:rPr>
              <a:t>、</a:t>
            </a:r>
            <a:r>
              <a:rPr lang="en-US" altLang="zh-CN" sz="3200">
                <a:latin typeface="Times New Roman" panose="02020603050405020304" charset="0"/>
              </a:rPr>
              <a:t>0.5%</a:t>
            </a:r>
            <a:endParaRPr lang="en-US" altLang="zh-CN" sz="3200">
              <a:latin typeface="Times New Roman" panose="02020603050405020304" charset="0"/>
            </a:endParaRPr>
          </a:p>
          <a:p>
            <a:r>
              <a:rPr lang="zh-CN" altLang="en-US" sz="3200">
                <a:latin typeface="Times New Roman" panose="02020603050405020304" charset="0"/>
              </a:rPr>
              <a:t>                     Add the microalloying element Sn, Cu and Si </a:t>
            </a:r>
            <a:endParaRPr lang="zh-CN" altLang="en-US" sz="3200">
              <a:latin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</a:rPr>
              <a:t>Analysis</a:t>
            </a:r>
            <a:r>
              <a:rPr lang="zh-CN" altLang="en-US" sz="3200">
                <a:latin typeface="Times New Roman" panose="02020603050405020304" charset="0"/>
              </a:rPr>
              <a:t>：</a:t>
            </a:r>
            <a:r>
              <a:rPr lang="zh-CN" altLang="en-US" sz="3200">
                <a:latin typeface="Times New Roman" panose="02020603050405020304" charset="0"/>
              </a:rPr>
              <a:t>The effect of </a:t>
            </a:r>
            <a:r>
              <a:rPr lang="en-US" altLang="zh-CN" sz="3200">
                <a:latin typeface="Times New Roman" panose="02020603050405020304" charset="0"/>
              </a:rPr>
              <a:t>adding </a:t>
            </a:r>
            <a:r>
              <a:rPr lang="zh-CN" altLang="en-US" sz="3200">
                <a:latin typeface="Times New Roman" panose="02020603050405020304" charset="0"/>
              </a:rPr>
              <a:t>Al</a:t>
            </a:r>
            <a:r>
              <a:rPr lang="en-US" altLang="zh-CN" sz="3200">
                <a:latin typeface="Times New Roman" panose="02020603050405020304" charset="0"/>
              </a:rPr>
              <a:t>-5T</a:t>
            </a:r>
            <a:r>
              <a:rPr lang="zh-CN" altLang="en-US" sz="3200">
                <a:latin typeface="Times New Roman" panose="02020603050405020304" charset="0"/>
              </a:rPr>
              <a:t>i-</a:t>
            </a:r>
            <a:r>
              <a:rPr lang="en-US" altLang="zh-CN" sz="3200">
                <a:latin typeface="Times New Roman" panose="02020603050405020304" charset="0"/>
              </a:rPr>
              <a:t>1B </a:t>
            </a:r>
            <a:r>
              <a:rPr lang="zh-CN" altLang="en-US" sz="3200">
                <a:latin typeface="Times New Roman" panose="02020603050405020304" charset="0"/>
              </a:rPr>
              <a:t>and microalloying    </a:t>
            </a:r>
            <a:endParaRPr lang="zh-CN" altLang="en-US" sz="3200">
              <a:latin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200">
                <a:latin typeface="Times New Roman" panose="02020603050405020304" charset="0"/>
              </a:rPr>
              <a:t>                       elements on the solidification of </a:t>
            </a:r>
            <a:r>
              <a:rPr lang="en-US" altLang="zh-CN" sz="3200">
                <a:latin typeface="Times New Roman" panose="02020603050405020304" charset="0"/>
              </a:rPr>
              <a:t>Al-Bi </a:t>
            </a:r>
            <a:r>
              <a:rPr lang="zh-CN" altLang="en-US" sz="3200">
                <a:latin typeface="Times New Roman" panose="02020603050405020304" charset="0"/>
              </a:rPr>
              <a:t>alloy was </a:t>
            </a:r>
            <a:endParaRPr lang="zh-CN" altLang="en-US" sz="3200">
              <a:latin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200">
                <a:latin typeface="Times New Roman" panose="02020603050405020304" charset="0"/>
              </a:rPr>
              <a:t>                       investigated by solidification curve and </a:t>
            </a:r>
            <a:r>
              <a:rPr lang="en-US" altLang="zh-CN" sz="3200">
                <a:latin typeface="Times New Roman" panose="02020603050405020304" charset="0"/>
                <a:sym typeface="+mn-ea"/>
              </a:rPr>
              <a:t>microstructure</a:t>
            </a:r>
            <a:r>
              <a:rPr lang="zh-CN" altLang="en-US" sz="3200">
                <a:latin typeface="Times New Roman" panose="02020603050405020304" charset="0"/>
              </a:rPr>
              <a:t>       </a:t>
            </a:r>
            <a:endParaRPr lang="zh-CN" altLang="en-US" sz="3200">
              <a:latin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200">
                <a:latin typeface="Times New Roman" panose="02020603050405020304" charset="0"/>
              </a:rPr>
              <a:t>                       observation     </a:t>
            </a:r>
            <a:endParaRPr lang="zh-CN" altLang="en-US" sz="3200">
              <a:latin typeface="Times New Roman" panose="02020603050405020304" charset="0"/>
            </a:endParaRPr>
          </a:p>
          <a:p>
            <a:endParaRPr lang="zh-CN" altLang="en-US" sz="3200">
              <a:latin typeface="Times New Roman" panose="02020603050405020304" charset="0"/>
            </a:endParaRPr>
          </a:p>
          <a:p>
            <a:endParaRPr lang="zh-CN" altLang="en-US" sz="3200">
              <a:latin typeface="Times New Roman" panose="02020603050405020304" charset="0"/>
            </a:endParaRPr>
          </a:p>
          <a:p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1520" y="1699260"/>
            <a:ext cx="7567295" cy="49663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占位符 3"/>
          <p:cNvSpPr>
            <a:spLocks noGrp="1"/>
          </p:cNvSpPr>
          <p:nvPr/>
        </p:nvSpPr>
        <p:spPr>
          <a:xfrm>
            <a:off x="25083" y="35560"/>
            <a:ext cx="933450" cy="635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03</a:t>
            </a:r>
            <a:endParaRPr lang="en-US" altLang="zh-CN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16" name="文本占位符 4"/>
          <p:cNvSpPr>
            <a:spLocks noGrp="1"/>
          </p:cNvSpPr>
          <p:nvPr/>
        </p:nvSpPr>
        <p:spPr>
          <a:xfrm>
            <a:off x="811530" y="-64770"/>
            <a:ext cx="5680075" cy="8356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32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  <a:sym typeface="+mn-ea"/>
              </a:rPr>
              <a:t>Analysis and Conclusion</a:t>
            </a:r>
            <a:endParaRPr lang="en-US" altLang="zh-CN" sz="32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0075" y="770890"/>
            <a:ext cx="11428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</a:rPr>
              <a:t>The influence</a:t>
            </a:r>
            <a:r>
              <a:rPr lang="zh-CN" altLang="en-US" sz="2400">
                <a:latin typeface="Times New Roman" panose="02020603050405020304" charset="0"/>
              </a:rPr>
              <a:t> of Al-5Ti-1B </a:t>
            </a:r>
            <a:r>
              <a:rPr lang="en-US" altLang="zh-CN" sz="2400">
                <a:latin typeface="Times New Roman" panose="02020603050405020304" charset="0"/>
              </a:rPr>
              <a:t>a</a:t>
            </a:r>
            <a:r>
              <a:rPr lang="zh-CN" altLang="en-US" sz="2400">
                <a:latin typeface="Times New Roman" panose="02020603050405020304" charset="0"/>
              </a:rPr>
              <a:t>ddition on </a:t>
            </a:r>
            <a:r>
              <a:rPr lang="en-US" altLang="zh-CN" sz="2400">
                <a:latin typeface="Times New Roman" panose="02020603050405020304" charset="0"/>
              </a:rPr>
              <a:t>s</a:t>
            </a:r>
            <a:r>
              <a:rPr lang="zh-CN" altLang="en-US" sz="2400">
                <a:latin typeface="Times New Roman" panose="02020603050405020304" charset="0"/>
              </a:rPr>
              <a:t>olidification </a:t>
            </a:r>
            <a:r>
              <a:rPr lang="en-US" altLang="zh-CN" sz="2400">
                <a:latin typeface="Times New Roman" panose="02020603050405020304" charset="0"/>
              </a:rPr>
              <a:t>n</a:t>
            </a:r>
            <a:r>
              <a:rPr lang="zh-CN" altLang="en-US" sz="2400">
                <a:latin typeface="Times New Roman" panose="02020603050405020304" charset="0"/>
              </a:rPr>
              <a:t>ucleation of Al-Bi </a:t>
            </a:r>
            <a:r>
              <a:rPr lang="en-US" altLang="zh-CN" sz="2400">
                <a:latin typeface="Times New Roman" panose="02020603050405020304" charset="0"/>
              </a:rPr>
              <a:t>a</a:t>
            </a:r>
            <a:r>
              <a:rPr lang="zh-CN" altLang="en-US" sz="2400">
                <a:latin typeface="Times New Roman" panose="02020603050405020304" charset="0"/>
              </a:rPr>
              <a:t>lloy</a:t>
            </a:r>
            <a:endParaRPr lang="zh-CN" altLang="en-US" sz="2400">
              <a:latin typeface="Times New Roman" panose="02020603050405020304" charset="0"/>
            </a:endParaRPr>
          </a:p>
        </p:txBody>
      </p:sp>
      <p:pic>
        <p:nvPicPr>
          <p:cNvPr id="33799" name="图片 34"/>
          <p:cNvPicPr>
            <a:picLocks noChangeAspect="1"/>
          </p:cNvPicPr>
          <p:nvPr/>
        </p:nvPicPr>
        <p:blipFill>
          <a:blip r:embed="rId1"/>
          <a:srcRect l="6178" t="9467" r="12624" b="5952"/>
          <a:stretch>
            <a:fillRect/>
          </a:stretch>
        </p:blipFill>
        <p:spPr>
          <a:xfrm>
            <a:off x="5620385" y="1463675"/>
            <a:ext cx="5570220" cy="393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02" name="图片 33"/>
          <p:cNvPicPr>
            <a:picLocks noChangeAspect="1"/>
          </p:cNvPicPr>
          <p:nvPr/>
        </p:nvPicPr>
        <p:blipFill>
          <a:blip r:embed="rId2"/>
          <a:srcRect l="5688" t="8414" r="10648" b="4207"/>
          <a:stretch>
            <a:fillRect/>
          </a:stretch>
        </p:blipFill>
        <p:spPr>
          <a:xfrm>
            <a:off x="305435" y="1601470"/>
            <a:ext cx="5573395" cy="3884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440180" y="5486400"/>
            <a:ext cx="958151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T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he solidification curve of Al</a:t>
            </a:r>
            <a:r>
              <a:rPr sz="2000" baseline="-25000">
                <a:latin typeface="Times New Roman" panose="02020603050405020304" charset="0"/>
                <a:ea typeface="微软雅黑" panose="020B0503020204020204" charset="-122"/>
              </a:rPr>
              <a:t>95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Bi</a:t>
            </a:r>
            <a:r>
              <a:rPr sz="2000" baseline="-25000">
                <a:latin typeface="Times New Roman" panose="02020603050405020304" charset="0"/>
                <a:ea typeface="微软雅黑" panose="020B0503020204020204" charset="-122"/>
              </a:rPr>
              <a:t>5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 adds a different ratio of </a:t>
            </a:r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A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l-5</a:t>
            </a:r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T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i-1</a:t>
            </a:r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B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（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a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）The whole solidification（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b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）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The process of monotectic reaction</a:t>
            </a:r>
            <a:endParaRPr lang="en-US" altLang="zh-CN" sz="200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0180" y="5873115"/>
            <a:ext cx="8969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Metallographic photographs of A</a:t>
            </a:r>
            <a:r>
              <a:rPr lang="en-US" altLang="zh-CN">
                <a:latin typeface="Times New Roman" panose="02020603050405020304" charset="0"/>
              </a:rPr>
              <a:t>l</a:t>
            </a:r>
            <a:r>
              <a:rPr lang="zh-CN" altLang="en-US">
                <a:latin typeface="Times New Roman" panose="02020603050405020304" charset="0"/>
              </a:rPr>
              <a:t>-Bi alloy with different </a:t>
            </a:r>
            <a:r>
              <a:rPr lang="en-US" altLang="zh-CN">
                <a:latin typeface="Times New Roman" panose="02020603050405020304" charset="0"/>
              </a:rPr>
              <a:t>ratio </a:t>
            </a:r>
            <a:r>
              <a:rPr lang="zh-CN" altLang="en-US">
                <a:latin typeface="Times New Roman" panose="02020603050405020304" charset="0"/>
              </a:rPr>
              <a:t>of Al-</a:t>
            </a:r>
            <a:r>
              <a:rPr lang="en-US" altLang="zh-CN">
                <a:latin typeface="Times New Roman" panose="02020603050405020304" charset="0"/>
              </a:rPr>
              <a:t>5</a:t>
            </a:r>
            <a:r>
              <a:rPr lang="zh-CN" altLang="en-US">
                <a:latin typeface="Times New Roman" panose="02020603050405020304" charset="0"/>
              </a:rPr>
              <a:t>T</a:t>
            </a:r>
            <a:r>
              <a:rPr lang="en-US" altLang="zh-CN">
                <a:latin typeface="Times New Roman" panose="02020603050405020304" charset="0"/>
              </a:rPr>
              <a:t>i</a:t>
            </a:r>
            <a:r>
              <a:rPr lang="zh-CN" altLang="en-US">
                <a:latin typeface="Times New Roman" panose="02020603050405020304" charset="0"/>
              </a:rPr>
              <a:t>-</a:t>
            </a:r>
            <a:r>
              <a:rPr lang="en-US" altLang="zh-CN">
                <a:latin typeface="Times New Roman" panose="02020603050405020304" charset="0"/>
              </a:rPr>
              <a:t>1</a:t>
            </a:r>
            <a:r>
              <a:rPr lang="zh-CN" altLang="en-US">
                <a:latin typeface="Times New Roman" panose="02020603050405020304" charset="0"/>
              </a:rPr>
              <a:t>B</a:t>
            </a:r>
            <a:r>
              <a:rPr>
                <a:latin typeface="Times New Roman" panose="02020603050405020304" charset="0"/>
              </a:rPr>
              <a:t>（a）0%Al-5Ti-1B（b）0.1%Al-5Ti-1B（c）0.2%Al-5Ti-1B（d）0.5%Al-5Ti-1B</a:t>
            </a:r>
            <a:endParaRPr>
              <a:latin typeface="Times New Roman" panose="02020603050405020304" charset="0"/>
            </a:endParaRPr>
          </a:p>
        </p:txBody>
      </p:sp>
      <p:pic>
        <p:nvPicPr>
          <p:cNvPr id="35849" name="图片 -2147482579" descr="bi5+0%altib-50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465" y="1208405"/>
            <a:ext cx="3049270" cy="217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0" name="图片 77" descr="bi5+0.1%altib-50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735" y="1216025"/>
            <a:ext cx="3036570" cy="2170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1" name="图片 78" descr="bi5+0.2%altib-50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670" y="3386455"/>
            <a:ext cx="3058795" cy="2185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2" name="图片 66" descr="bi5+0.5%altib-50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465" y="3386455"/>
            <a:ext cx="2939415" cy="2191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4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3" name="图片 126"/>
          <p:cNvPicPr>
            <a:picLocks noChangeAspect="1"/>
          </p:cNvPicPr>
          <p:nvPr/>
        </p:nvPicPr>
        <p:blipFill>
          <a:blip r:embed="rId1"/>
          <a:srcRect l="5257" t="9970" r="13513" b="5469"/>
          <a:stretch>
            <a:fillRect/>
          </a:stretch>
        </p:blipFill>
        <p:spPr>
          <a:xfrm>
            <a:off x="439420" y="770890"/>
            <a:ext cx="5737225" cy="4516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4" name="图片 118"/>
          <p:cNvPicPr>
            <a:picLocks noChangeAspect="1"/>
          </p:cNvPicPr>
          <p:nvPr/>
        </p:nvPicPr>
        <p:blipFill>
          <a:blip r:embed="rId2"/>
          <a:srcRect l="6192" t="8856" r="12979" b="4964"/>
          <a:stretch>
            <a:fillRect/>
          </a:stretch>
        </p:blipFill>
        <p:spPr>
          <a:xfrm>
            <a:off x="5925820" y="419100"/>
            <a:ext cx="5856288" cy="5019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57" descr="bi8+0%altib-50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090" y="670560"/>
            <a:ext cx="3111500" cy="2222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80" descr="bi8+0.1altib-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90" y="670560"/>
            <a:ext cx="3114040" cy="2223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84" descr="bi8+0.2altib-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455" y="2893060"/>
            <a:ext cx="3111500" cy="2220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85" descr="bi8+0.5%altib-50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590" y="2893695"/>
            <a:ext cx="3114040" cy="2224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440180" y="5287645"/>
            <a:ext cx="958151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T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he solidification curve of Al</a:t>
            </a:r>
            <a:r>
              <a:rPr sz="2000" baseline="-25000">
                <a:latin typeface="Times New Roman" panose="02020603050405020304" charset="0"/>
                <a:ea typeface="微软雅黑" panose="020B0503020204020204" charset="-122"/>
              </a:rPr>
              <a:t>9</a:t>
            </a:r>
            <a:r>
              <a:rPr lang="en-US" sz="2000" baseline="-25000">
                <a:latin typeface="Times New Roman" panose="02020603050405020304" charset="0"/>
                <a:ea typeface="微软雅黑" panose="020B0503020204020204" charset="-122"/>
              </a:rPr>
              <a:t>2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Bi</a:t>
            </a:r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8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 adds a different ratio of </a:t>
            </a:r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A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l-5</a:t>
            </a:r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T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i-1</a:t>
            </a:r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B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（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a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）The whole solidification（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b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）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The process of monotectic reaction</a:t>
            </a:r>
            <a:endParaRPr lang="en-US" altLang="zh-CN" sz="200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0180" y="5994400"/>
            <a:ext cx="8969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Metallographic photographs of A</a:t>
            </a:r>
            <a:r>
              <a:rPr lang="en-US" altLang="zh-CN">
                <a:latin typeface="Times New Roman" panose="02020603050405020304" charset="0"/>
              </a:rPr>
              <a:t>l</a:t>
            </a:r>
            <a:r>
              <a:rPr lang="zh-CN" altLang="en-US">
                <a:latin typeface="Times New Roman" panose="02020603050405020304" charset="0"/>
              </a:rPr>
              <a:t>-Bi alloy with different </a:t>
            </a:r>
            <a:r>
              <a:rPr lang="en-US" altLang="zh-CN">
                <a:latin typeface="Times New Roman" panose="02020603050405020304" charset="0"/>
              </a:rPr>
              <a:t>ratio </a:t>
            </a:r>
            <a:r>
              <a:rPr lang="zh-CN" altLang="en-US">
                <a:latin typeface="Times New Roman" panose="02020603050405020304" charset="0"/>
              </a:rPr>
              <a:t>of Al-</a:t>
            </a:r>
            <a:r>
              <a:rPr lang="en-US" altLang="zh-CN">
                <a:latin typeface="Times New Roman" panose="02020603050405020304" charset="0"/>
              </a:rPr>
              <a:t>5</a:t>
            </a:r>
            <a:r>
              <a:rPr lang="zh-CN" altLang="en-US">
                <a:latin typeface="Times New Roman" panose="02020603050405020304" charset="0"/>
              </a:rPr>
              <a:t>T</a:t>
            </a:r>
            <a:r>
              <a:rPr lang="en-US" altLang="zh-CN">
                <a:latin typeface="Times New Roman" panose="02020603050405020304" charset="0"/>
              </a:rPr>
              <a:t>i</a:t>
            </a:r>
            <a:r>
              <a:rPr lang="zh-CN" altLang="en-US">
                <a:latin typeface="Times New Roman" panose="02020603050405020304" charset="0"/>
              </a:rPr>
              <a:t>-</a:t>
            </a:r>
            <a:r>
              <a:rPr lang="en-US" altLang="zh-CN">
                <a:latin typeface="Times New Roman" panose="02020603050405020304" charset="0"/>
              </a:rPr>
              <a:t>1</a:t>
            </a:r>
            <a:r>
              <a:rPr lang="zh-CN" altLang="en-US">
                <a:latin typeface="Times New Roman" panose="02020603050405020304" charset="0"/>
              </a:rPr>
              <a:t>B</a:t>
            </a:r>
            <a:r>
              <a:rPr>
                <a:latin typeface="Times New Roman" panose="02020603050405020304" charset="0"/>
              </a:rPr>
              <a:t>（a）0%Al-5Ti-1B（b）0.1%Al-5Ti-1B（c）0.2%Al-5Ti-1B（d）0.5%Al-5Ti-1B</a:t>
            </a:r>
            <a:endParaRPr>
              <a:latin typeface="Times New Roman" panose="02020603050405020304" charset="0"/>
            </a:endParaRPr>
          </a:p>
        </p:txBody>
      </p:sp>
      <p:sp>
        <p:nvSpPr>
          <p:cNvPr id="7" name="文本占位符 3"/>
          <p:cNvSpPr>
            <a:spLocks noGrp="1"/>
          </p:cNvSpPr>
          <p:nvPr/>
        </p:nvSpPr>
        <p:spPr>
          <a:xfrm>
            <a:off x="25083" y="35560"/>
            <a:ext cx="933450" cy="635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03</a:t>
            </a:r>
            <a:endParaRPr lang="en-US" altLang="zh-CN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8" name="文本占位符 4"/>
          <p:cNvSpPr>
            <a:spLocks noGrp="1"/>
          </p:cNvSpPr>
          <p:nvPr/>
        </p:nvSpPr>
        <p:spPr>
          <a:xfrm>
            <a:off x="811530" y="-64770"/>
            <a:ext cx="5680075" cy="8356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32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  <a:sym typeface="+mn-ea"/>
              </a:rPr>
              <a:t>Analysis and Conclusion</a:t>
            </a:r>
            <a:endParaRPr lang="en-US" altLang="zh-CN" sz="32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45" name="图片 -2147482578" descr="bi16+0%altib-50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6295" y="713105"/>
            <a:ext cx="3306445" cy="2362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8" name="图片 74" descr="bi16+0.5%altib-50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40" y="3102610"/>
            <a:ext cx="3308350" cy="236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75" descr="bi16+0.1altib-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75" y="712470"/>
            <a:ext cx="3307715" cy="23634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43" descr="bi16+0.2%altib-50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930" y="3075940"/>
            <a:ext cx="3306445" cy="236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3" name="图片 130"/>
          <p:cNvPicPr>
            <a:picLocks noChangeAspect="1"/>
          </p:cNvPicPr>
          <p:nvPr/>
        </p:nvPicPr>
        <p:blipFill>
          <a:blip r:embed="rId5"/>
          <a:srcRect l="5495" t="9656" r="13365" b="6247"/>
          <a:stretch>
            <a:fillRect/>
          </a:stretch>
        </p:blipFill>
        <p:spPr>
          <a:xfrm>
            <a:off x="1058228" y="1054735"/>
            <a:ext cx="4722812" cy="4049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4" name="图片 114"/>
          <p:cNvPicPr>
            <a:picLocks noChangeAspect="1"/>
          </p:cNvPicPr>
          <p:nvPr/>
        </p:nvPicPr>
        <p:blipFill>
          <a:blip r:embed="rId6"/>
          <a:srcRect l="5658" t="8224" r="14153" b="4523"/>
          <a:stretch>
            <a:fillRect/>
          </a:stretch>
        </p:blipFill>
        <p:spPr>
          <a:xfrm>
            <a:off x="6030595" y="1054735"/>
            <a:ext cx="4805363" cy="412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440180" y="5287645"/>
            <a:ext cx="958151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T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he solidification curve of Al</a:t>
            </a:r>
            <a:r>
              <a:rPr lang="en-US" sz="2000" baseline="-25000">
                <a:latin typeface="Times New Roman" panose="02020603050405020304" charset="0"/>
                <a:ea typeface="微软雅黑" panose="020B0503020204020204" charset="-122"/>
              </a:rPr>
              <a:t>84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Bi</a:t>
            </a:r>
            <a:r>
              <a:rPr lang="en-US" sz="2000" baseline="-25000">
                <a:latin typeface="Times New Roman" panose="02020603050405020304" charset="0"/>
                <a:ea typeface="微软雅黑" panose="020B0503020204020204" charset="-122"/>
              </a:rPr>
              <a:t>16</a:t>
            </a:r>
            <a:r>
              <a:rPr sz="2000" baseline="-25000">
                <a:latin typeface="Times New Roman" panose="02020603050405020304" charset="0"/>
                <a:ea typeface="微软雅黑" panose="020B0503020204020204" charset="-122"/>
              </a:rPr>
              <a:t> 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adds a different ratio of </a:t>
            </a:r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A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l-5</a:t>
            </a:r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T</a:t>
            </a:r>
            <a:r>
              <a:rPr sz="2000">
                <a:latin typeface="Times New Roman" panose="02020603050405020304" charset="0"/>
                <a:ea typeface="微软雅黑" panose="020B0503020204020204" charset="-122"/>
              </a:rPr>
              <a:t>i-1</a:t>
            </a:r>
            <a:r>
              <a:rPr lang="en-US" sz="2000">
                <a:latin typeface="Times New Roman" panose="02020603050405020304" charset="0"/>
                <a:ea typeface="微软雅黑" panose="020B0503020204020204" charset="-122"/>
              </a:rPr>
              <a:t>B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（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a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）The whole solidification（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b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）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The process of monotectic reaction</a:t>
            </a:r>
            <a:endParaRPr lang="en-US" altLang="zh-CN" sz="200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0180" y="5994400"/>
            <a:ext cx="8969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Metallographic photographs of A</a:t>
            </a:r>
            <a:r>
              <a:rPr lang="en-US" altLang="zh-CN">
                <a:latin typeface="Times New Roman" panose="02020603050405020304" charset="0"/>
              </a:rPr>
              <a:t>l</a:t>
            </a:r>
            <a:r>
              <a:rPr lang="zh-CN" altLang="en-US">
                <a:latin typeface="Times New Roman" panose="02020603050405020304" charset="0"/>
              </a:rPr>
              <a:t>-Bi alloy with different </a:t>
            </a:r>
            <a:r>
              <a:rPr lang="en-US" altLang="zh-CN">
                <a:latin typeface="Times New Roman" panose="02020603050405020304" charset="0"/>
              </a:rPr>
              <a:t>ratio </a:t>
            </a:r>
            <a:r>
              <a:rPr lang="zh-CN" altLang="en-US">
                <a:latin typeface="Times New Roman" panose="02020603050405020304" charset="0"/>
              </a:rPr>
              <a:t>of Al-</a:t>
            </a:r>
            <a:r>
              <a:rPr lang="en-US" altLang="zh-CN">
                <a:latin typeface="Times New Roman" panose="02020603050405020304" charset="0"/>
              </a:rPr>
              <a:t>5</a:t>
            </a:r>
            <a:r>
              <a:rPr lang="zh-CN" altLang="en-US">
                <a:latin typeface="Times New Roman" panose="02020603050405020304" charset="0"/>
              </a:rPr>
              <a:t>T</a:t>
            </a:r>
            <a:r>
              <a:rPr lang="en-US" altLang="zh-CN">
                <a:latin typeface="Times New Roman" panose="02020603050405020304" charset="0"/>
              </a:rPr>
              <a:t>i</a:t>
            </a:r>
            <a:r>
              <a:rPr lang="zh-CN" altLang="en-US">
                <a:latin typeface="Times New Roman" panose="02020603050405020304" charset="0"/>
              </a:rPr>
              <a:t>-</a:t>
            </a:r>
            <a:r>
              <a:rPr lang="en-US" altLang="zh-CN">
                <a:latin typeface="Times New Roman" panose="02020603050405020304" charset="0"/>
              </a:rPr>
              <a:t>1</a:t>
            </a:r>
            <a:r>
              <a:rPr lang="zh-CN" altLang="en-US">
                <a:latin typeface="Times New Roman" panose="02020603050405020304" charset="0"/>
              </a:rPr>
              <a:t>B</a:t>
            </a:r>
            <a:r>
              <a:rPr>
                <a:latin typeface="Times New Roman" panose="02020603050405020304" charset="0"/>
              </a:rPr>
              <a:t>（a）0%Al-5Ti-1B（b）0.1%Al-5Ti-1B（c）0.2%Al-5Ti-1B（d）0.5%Al-5Ti-1B</a:t>
            </a:r>
            <a:endParaRPr>
              <a:latin typeface="Times New Roman" panose="02020603050405020304" charset="0"/>
            </a:endParaRPr>
          </a:p>
        </p:txBody>
      </p:sp>
      <p:sp>
        <p:nvSpPr>
          <p:cNvPr id="10" name="文本占位符 3"/>
          <p:cNvSpPr>
            <a:spLocks noGrp="1"/>
          </p:cNvSpPr>
          <p:nvPr/>
        </p:nvSpPr>
        <p:spPr>
          <a:xfrm>
            <a:off x="25083" y="35560"/>
            <a:ext cx="933450" cy="635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03</a:t>
            </a:r>
            <a:endParaRPr lang="en-US" altLang="zh-CN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11" name="文本占位符 4"/>
          <p:cNvSpPr>
            <a:spLocks noGrp="1"/>
          </p:cNvSpPr>
          <p:nvPr/>
        </p:nvSpPr>
        <p:spPr>
          <a:xfrm>
            <a:off x="811530" y="-64770"/>
            <a:ext cx="5680075" cy="8356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32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  <a:sym typeface="+mn-ea"/>
              </a:rPr>
              <a:t>Analysis and Conclusion</a:t>
            </a:r>
            <a:endParaRPr lang="en-US" altLang="zh-CN" sz="32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9" grpId="0"/>
      <p:bldP spid="10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54"/>
          <p:cNvPicPr>
            <a:picLocks noChangeAspect="1"/>
          </p:cNvPicPr>
          <p:nvPr/>
        </p:nvPicPr>
        <p:blipFill>
          <a:blip r:embed="rId1"/>
          <a:srcRect l="6401" t="7993" r="11583" b="4333"/>
          <a:stretch>
            <a:fillRect/>
          </a:stretch>
        </p:blipFill>
        <p:spPr>
          <a:xfrm>
            <a:off x="1203325" y="1501140"/>
            <a:ext cx="4970145" cy="39903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59"/>
          <p:cNvPicPr>
            <a:picLocks noChangeAspect="1"/>
          </p:cNvPicPr>
          <p:nvPr/>
        </p:nvPicPr>
        <p:blipFill>
          <a:blip r:embed="rId2"/>
          <a:srcRect l="6342" t="8098" r="13246" b="4102"/>
          <a:stretch>
            <a:fillRect/>
          </a:stretch>
        </p:blipFill>
        <p:spPr>
          <a:xfrm>
            <a:off x="5803265" y="1226820"/>
            <a:ext cx="5217795" cy="43599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占位符 3"/>
          <p:cNvSpPr>
            <a:spLocks noGrp="1"/>
          </p:cNvSpPr>
          <p:nvPr/>
        </p:nvSpPr>
        <p:spPr>
          <a:xfrm>
            <a:off x="25083" y="35560"/>
            <a:ext cx="933450" cy="635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03</a:t>
            </a:r>
            <a:endParaRPr lang="en-US" altLang="zh-CN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16" name="文本占位符 4"/>
          <p:cNvSpPr>
            <a:spLocks noGrp="1"/>
          </p:cNvSpPr>
          <p:nvPr/>
        </p:nvSpPr>
        <p:spPr>
          <a:xfrm>
            <a:off x="811530" y="-64770"/>
            <a:ext cx="5680075" cy="8356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32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  <a:sym typeface="+mn-ea"/>
              </a:rPr>
              <a:t>Analysis and Conclusion</a:t>
            </a:r>
            <a:endParaRPr lang="en-US" altLang="zh-CN" sz="32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  <a:sym typeface="+mn-ea"/>
            </a:endParaRPr>
          </a:p>
        </p:txBody>
      </p:sp>
      <p:pic>
        <p:nvPicPr>
          <p:cNvPr id="48136" name="图片 42" descr="zhongbu-100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540" y="3446780"/>
            <a:ext cx="2995930" cy="2139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50" descr="zhongbu-100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470" y="3446780"/>
            <a:ext cx="2996565" cy="2141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43" descr="zhongbu-100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655" y="1306830"/>
            <a:ext cx="2995930" cy="2139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90245" y="670560"/>
            <a:ext cx="11308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charset="0"/>
              </a:rPr>
              <a:t>The influence of microalloying elements Sn, Cu and Si addition on the solidification process of Al</a:t>
            </a:r>
            <a:r>
              <a:rPr lang="zh-CN" altLang="en-US" sz="2400" baseline="-25000">
                <a:latin typeface="Times New Roman" panose="02020603050405020304" charset="0"/>
              </a:rPr>
              <a:t>92</a:t>
            </a:r>
            <a:r>
              <a:rPr lang="zh-CN" altLang="en-US" sz="2400">
                <a:latin typeface="Times New Roman" panose="02020603050405020304" charset="0"/>
              </a:rPr>
              <a:t>Bi</a:t>
            </a:r>
            <a:r>
              <a:rPr lang="zh-CN" altLang="en-US" sz="2400" baseline="-25000">
                <a:latin typeface="Times New Roman" panose="02020603050405020304" charset="0"/>
              </a:rPr>
              <a:t>8  </a:t>
            </a:r>
            <a:r>
              <a:rPr lang="en-US" altLang="zh-CN" sz="2400">
                <a:latin typeface="Times New Roman" panose="02020603050405020304" charset="0"/>
              </a:rPr>
              <a:t>alloy</a:t>
            </a:r>
            <a:endParaRPr lang="en-US" altLang="zh-CN" sz="2400">
              <a:latin typeface="Times New Roman" panose="0202060305040502030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439545" y="5561330"/>
            <a:ext cx="958151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The 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solidification curves 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of (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Al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0.92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Bi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0.08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)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99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Sn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1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、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Al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0.92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Bi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0.08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)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99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Cu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1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、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Al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0.92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Bi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0.08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)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99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Si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1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 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（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a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）The whole solidification（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b</a:t>
            </a:r>
            <a:r>
              <a:rPr lang="zh-CN" altLang="en-US" sz="2000">
                <a:latin typeface="Times New Roman" panose="02020603050405020304" charset="0"/>
                <a:ea typeface="微软雅黑" panose="020B0503020204020204" charset="-122"/>
              </a:rPr>
              <a:t>）</a:t>
            </a:r>
            <a:r>
              <a:rPr lang="en-US" altLang="zh-CN" sz="2000">
                <a:latin typeface="Times New Roman" panose="02020603050405020304" charset="0"/>
                <a:ea typeface="微软雅黑" panose="020B0503020204020204" charset="-122"/>
              </a:rPr>
              <a:t>The process of monotectic reaction</a:t>
            </a:r>
            <a:endParaRPr lang="en-US" altLang="zh-CN" sz="200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0610" y="6193155"/>
            <a:ext cx="110674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latin typeface="Times New Roman" panose="02020603050405020304" charset="0"/>
                <a:ea typeface="+mn-ea"/>
                <a:sym typeface="+mn-ea"/>
              </a:rPr>
              <a:t>The m</a:t>
            </a:r>
            <a:r>
              <a:rPr lang="zh-CN" altLang="en-US" sz="2000">
                <a:latin typeface="Times New Roman" panose="02020603050405020304" charset="0"/>
                <a:ea typeface="+mn-ea"/>
                <a:sym typeface="+mn-ea"/>
              </a:rPr>
              <a:t>etallographic photographs</a:t>
            </a:r>
            <a:r>
              <a:rPr lang="en-US" altLang="zh-CN" sz="2000">
                <a:latin typeface="Times New Roman" panose="02020603050405020304" charset="0"/>
                <a:ea typeface="+mn-ea"/>
                <a:sym typeface="+mn-ea"/>
              </a:rPr>
              <a:t>:</a:t>
            </a:r>
            <a:r>
              <a:rPr lang="zh-CN" altLang="en-US" sz="2000">
                <a:latin typeface="Times New Roman" panose="02020603050405020304" charset="0"/>
                <a:ea typeface="+mn-ea"/>
                <a:sym typeface="+mn-ea"/>
              </a:rPr>
              <a:t> </a:t>
            </a:r>
            <a:r>
              <a:rPr lang="en-US" altLang="zh-CN" sz="2000">
                <a:latin typeface="Times New Roman" panose="02020603050405020304" charset="0"/>
                <a:ea typeface="+mn-ea"/>
                <a:sym typeface="+mn-ea"/>
              </a:rPr>
              <a:t>(b)</a:t>
            </a:r>
            <a:r>
              <a:rPr lang="zh-CN" altLang="en-US" sz="2000">
                <a:latin typeface="Times New Roman" panose="02020603050405020304" charset="0"/>
                <a:ea typeface="+mn-ea"/>
                <a:sym typeface="+mn-ea"/>
              </a:rPr>
              <a:t>、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Al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0.92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Bi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0.08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)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99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Sn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1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、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(c)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、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Al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0.92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Bi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0.08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)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99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Cu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1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、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(d)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、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Al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0.92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Bi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0.08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)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99</a:t>
            </a:r>
            <a:r>
              <a:rPr lang="zh-CN" altLang="en-US" sz="2000">
                <a:latin typeface="Times New Roman" panose="02020603050405020304" charset="0"/>
                <a:sym typeface="+mn-ea"/>
              </a:rPr>
              <a:t>Si</a:t>
            </a:r>
            <a:r>
              <a:rPr lang="zh-CN" altLang="en-US" sz="2000" baseline="-25000">
                <a:latin typeface="Times New Roman" panose="02020603050405020304" charset="0"/>
                <a:sym typeface="+mn-ea"/>
              </a:rPr>
              <a:t>1</a:t>
            </a:r>
            <a:r>
              <a:rPr lang="en-US" altLang="zh-CN" sz="2000">
                <a:latin typeface="Times New Roman" panose="02020603050405020304" charset="0"/>
                <a:sym typeface="+mn-ea"/>
              </a:rPr>
              <a:t> 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占位符 3"/>
          <p:cNvSpPr>
            <a:spLocks noGrp="1"/>
          </p:cNvSpPr>
          <p:nvPr/>
        </p:nvSpPr>
        <p:spPr>
          <a:xfrm>
            <a:off x="25083" y="35560"/>
            <a:ext cx="933450" cy="635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rPr>
              <a:t>03</a:t>
            </a:r>
            <a:endParaRPr lang="en-US" altLang="zh-CN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16" name="文本占位符 4"/>
          <p:cNvSpPr>
            <a:spLocks noGrp="1"/>
          </p:cNvSpPr>
          <p:nvPr/>
        </p:nvSpPr>
        <p:spPr>
          <a:xfrm>
            <a:off x="811530" y="-64770"/>
            <a:ext cx="5680075" cy="8356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3200" kern="12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  <a:sym typeface="+mn-ea"/>
              </a:rPr>
              <a:t>Analysis and Conclusion</a:t>
            </a:r>
            <a:endParaRPr lang="en-US" altLang="zh-CN" sz="3200" kern="1200" dirty="0">
              <a:solidFill>
                <a:schemeClr val="tx1"/>
              </a:solidFill>
              <a:latin typeface="Times New Roman" panose="02020603050405020304" charset="0"/>
              <a:ea typeface="+mn-ea"/>
              <a:cs typeface="+mn-cs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1530" y="770890"/>
            <a:ext cx="113734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latin typeface="Times New Roman" panose="02020603050405020304" charset="0"/>
              </a:rPr>
              <a:t>The addition of </a:t>
            </a:r>
            <a:r>
              <a:rPr lang="zh-CN" altLang="en-US" sz="2800">
                <a:latin typeface="Times New Roman" panose="02020603050405020304" charset="0"/>
              </a:rPr>
              <a:t>Al</a:t>
            </a:r>
            <a:r>
              <a:rPr lang="en-US" altLang="zh-CN" sz="2800">
                <a:latin typeface="Times New Roman" panose="02020603050405020304" charset="0"/>
              </a:rPr>
              <a:t>-</a:t>
            </a:r>
            <a:r>
              <a:rPr lang="zh-CN" altLang="en-US" sz="2800">
                <a:latin typeface="Times New Roman" panose="02020603050405020304" charset="0"/>
              </a:rPr>
              <a:t>5Ti</a:t>
            </a:r>
            <a:r>
              <a:rPr lang="en-US" altLang="zh-CN" sz="2800">
                <a:latin typeface="Times New Roman" panose="02020603050405020304" charset="0"/>
              </a:rPr>
              <a:t>-</a:t>
            </a:r>
            <a:r>
              <a:rPr lang="zh-CN" altLang="en-US" sz="2800">
                <a:latin typeface="Times New Roman" panose="02020603050405020304" charset="0"/>
              </a:rPr>
              <a:t>1B make</a:t>
            </a:r>
            <a:r>
              <a:rPr lang="en-US" altLang="zh-CN" sz="2800">
                <a:latin typeface="Times New Roman" panose="02020603050405020304" charset="0"/>
              </a:rPr>
              <a:t>s </a:t>
            </a:r>
            <a:r>
              <a:rPr lang="zh-CN" altLang="en-US" sz="2800">
                <a:latin typeface="Times New Roman" panose="02020603050405020304" charset="0"/>
              </a:rPr>
              <a:t>Al</a:t>
            </a:r>
            <a:r>
              <a:rPr lang="en-US" altLang="zh-CN" sz="2800">
                <a:latin typeface="Times New Roman" panose="02020603050405020304" charset="0"/>
              </a:rPr>
              <a:t>-</a:t>
            </a:r>
            <a:r>
              <a:rPr lang="zh-CN" altLang="en-US" sz="2800">
                <a:latin typeface="Times New Roman" panose="02020603050405020304" charset="0"/>
              </a:rPr>
              <a:t>Bi alloy nucleation undercooling degree decreases, and the addition of </a:t>
            </a:r>
            <a:r>
              <a:rPr lang="zh-CN" altLang="en-US" sz="2800">
                <a:latin typeface="Times New Roman" panose="02020603050405020304" charset="0"/>
                <a:sym typeface="+mn-ea"/>
              </a:rPr>
              <a:t>Al</a:t>
            </a:r>
            <a:r>
              <a:rPr lang="en-US" altLang="zh-CN" sz="2800">
                <a:latin typeface="Times New Roman" panose="02020603050405020304" charset="0"/>
                <a:sym typeface="+mn-ea"/>
              </a:rPr>
              <a:t>-</a:t>
            </a:r>
            <a:r>
              <a:rPr lang="zh-CN" altLang="en-US" sz="2800">
                <a:latin typeface="Times New Roman" panose="02020603050405020304" charset="0"/>
                <a:sym typeface="+mn-ea"/>
              </a:rPr>
              <a:t>5Ti</a:t>
            </a:r>
            <a:r>
              <a:rPr lang="en-US" altLang="zh-CN" sz="2800">
                <a:latin typeface="Times New Roman" panose="02020603050405020304" charset="0"/>
                <a:sym typeface="+mn-ea"/>
              </a:rPr>
              <a:t>-</a:t>
            </a:r>
            <a:r>
              <a:rPr lang="zh-CN" altLang="en-US" sz="2800">
                <a:latin typeface="Times New Roman" panose="02020603050405020304" charset="0"/>
                <a:sym typeface="+mn-ea"/>
              </a:rPr>
              <a:t>1B </a:t>
            </a:r>
            <a:r>
              <a:rPr lang="zh-CN" altLang="en-US" sz="2800">
                <a:latin typeface="Times New Roman" panose="02020603050405020304" charset="0"/>
              </a:rPr>
              <a:t>release TiB</a:t>
            </a:r>
            <a:r>
              <a:rPr lang="zh-CN" altLang="en-US" sz="2800" baseline="-25000">
                <a:latin typeface="Times New Roman" panose="02020603050405020304" charset="0"/>
              </a:rPr>
              <a:t>2</a:t>
            </a:r>
            <a:r>
              <a:rPr lang="zh-CN" altLang="en-US" sz="2800">
                <a:latin typeface="Times New Roman" panose="02020603050405020304" charset="0"/>
              </a:rPr>
              <a:t> as the heterogeneous nucleation </a:t>
            </a:r>
            <a:r>
              <a:rPr lang="en-US" altLang="zh-CN" sz="2800">
                <a:latin typeface="Times New Roman" panose="02020603050405020304" charset="0"/>
              </a:rPr>
              <a:t>point</a:t>
            </a:r>
            <a:r>
              <a:rPr lang="zh-CN" altLang="en-US" sz="2800">
                <a:latin typeface="Times New Roman" panose="02020603050405020304" charset="0"/>
              </a:rPr>
              <a:t>, changing the mode of grain growth, change the form of second phase particles precipitate Bi, refine the grain size.</a:t>
            </a:r>
            <a:endParaRPr lang="zh-CN" altLang="en-US" sz="2800">
              <a:latin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8850" y="3274695"/>
            <a:ext cx="107238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Times New Roman" panose="02020603050405020304" charset="0"/>
              </a:rPr>
              <a:t>The addition of Sn, Cu and Si elements in </a:t>
            </a:r>
            <a:r>
              <a:rPr lang="en-US" altLang="zh-CN" sz="2800">
                <a:latin typeface="Times New Roman" panose="02020603050405020304" charset="0"/>
              </a:rPr>
              <a:t>Al</a:t>
            </a:r>
            <a:r>
              <a:rPr lang="zh-CN" altLang="en-US" sz="2800">
                <a:latin typeface="Times New Roman" panose="02020603050405020304" charset="0"/>
              </a:rPr>
              <a:t>-</a:t>
            </a:r>
            <a:r>
              <a:rPr lang="en-US" altLang="zh-CN" sz="2800">
                <a:latin typeface="Times New Roman" panose="02020603050405020304" charset="0"/>
              </a:rPr>
              <a:t>B</a:t>
            </a:r>
            <a:r>
              <a:rPr lang="zh-CN" altLang="en-US" sz="2800">
                <a:latin typeface="Times New Roman" panose="02020603050405020304" charset="0"/>
              </a:rPr>
              <a:t>i alloy can change the size of the second phase Bi particle, Sn can reduce Bi </a:t>
            </a:r>
            <a:r>
              <a:rPr lang="en-US" altLang="zh-CN" sz="2800">
                <a:latin typeface="Times New Roman" panose="02020603050405020304" charset="0"/>
              </a:rPr>
              <a:t>particle </a:t>
            </a:r>
            <a:r>
              <a:rPr lang="zh-CN" altLang="en-US" sz="2800">
                <a:latin typeface="Times New Roman" panose="02020603050405020304" charset="0"/>
              </a:rPr>
              <a:t>size, Cu and Si increases </a:t>
            </a:r>
            <a:r>
              <a:rPr lang="en-US" altLang="zh-CN" sz="2800">
                <a:latin typeface="Times New Roman" panose="02020603050405020304" charset="0"/>
              </a:rPr>
              <a:t>Bi particle size</a:t>
            </a:r>
            <a:r>
              <a:rPr lang="zh-CN" altLang="en-US" sz="2800">
                <a:latin typeface="Times New Roman" panose="02020603050405020304" charset="0"/>
              </a:rPr>
              <a:t>.</a:t>
            </a:r>
            <a:endParaRPr lang="zh-CN" altLang="en-US" sz="28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3014</Words>
  <Application>WPS 演示</Application>
  <PresentationFormat>宽屏</PresentationFormat>
  <Paragraphs>99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Times New Roman</vt:lpstr>
      <vt:lpstr>Arial Unicode MS</vt:lpstr>
      <vt:lpstr>Calibri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admin</cp:lastModifiedBy>
  <cp:revision>124</cp:revision>
  <dcterms:created xsi:type="dcterms:W3CDTF">2015-08-18T02:51:00Z</dcterms:created>
  <dcterms:modified xsi:type="dcterms:W3CDTF">2017-09-20T01:53:30Z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